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Proxima Nova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italic.fntdata"/><Relationship Id="rId12" Type="http://schemas.openxmlformats.org/officeDocument/2006/relationships/slide" Target="slides/slide7.xml"/><Relationship Id="rId34" Type="http://schemas.openxmlformats.org/officeDocument/2006/relationships/font" Target="fonts/ProximaNova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ProximaNova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05d9feb9a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05d9feb9a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05d9feb9a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05d9feb9a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05d9feb9a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05d9feb9a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05d9feb9a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05d9feb9a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05d9feb9a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05d9feb9a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05d9feb9a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05d9feb9a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05d9feb9a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05d9feb9a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095ce52d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095ce52d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095ce52d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095ce52d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fc56991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fc56991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05d9feb9a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05d9feb9a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095ce52d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095ce52d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095ce52d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095ce52d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095ce52d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095ce52d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095ce52d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095ce52d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095ce52d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095ce52d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095ce52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095ce52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095ce52d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095ce52d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095ce52d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095ce52d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05d9feb9a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05d9feb9a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05d9feb9a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305d9feb9a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05d9feb9a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05d9feb9a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05d9feb9a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05d9feb9a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05d9feb9a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05d9feb9a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05d9feb9a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05d9feb9a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05d9feb9a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05d9feb9a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683075" y="1304875"/>
            <a:ext cx="82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Relationship Id="rId4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7.jpg"/><Relationship Id="rId5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4.jpg"/><Relationship Id="rId5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遙感探測--作業五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監督式影像分類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6505825" y="3989700"/>
            <a:ext cx="22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108207405 </a:t>
            </a:r>
            <a:r>
              <a:rPr lang="zh-TW">
                <a:solidFill>
                  <a:schemeClr val="lt1"/>
                </a:solidFill>
              </a:rPr>
              <a:t>王文智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EarthEngine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683075" y="1304875"/>
            <a:ext cx="82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274" y="1170125"/>
            <a:ext cx="7447697" cy="355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分類演算法 與 分類上色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683075" y="1304875"/>
            <a:ext cx="82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62" y="1304875"/>
            <a:ext cx="8907675" cy="28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683075" y="1304875"/>
            <a:ext cx="82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49" y="212600"/>
            <a:ext cx="3376125" cy="471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3075" y="212600"/>
            <a:ext cx="3276409" cy="471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9475" y="212600"/>
            <a:ext cx="2426386" cy="250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0399" y="2858766"/>
            <a:ext cx="2364524" cy="1371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Orfeo ToolBox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683075" y="1304875"/>
            <a:ext cx="82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50" y="1235375"/>
            <a:ext cx="6544450" cy="36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 rotWithShape="1">
          <a:blip r:embed="rId4">
            <a:alphaModFix/>
          </a:blip>
          <a:srcRect b="5392" l="31776" r="22157" t="0"/>
          <a:stretch/>
        </p:blipFill>
        <p:spPr>
          <a:xfrm>
            <a:off x="6740900" y="1235367"/>
            <a:ext cx="2403101" cy="2776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CommendLine Client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683075" y="1304875"/>
            <a:ext cx="82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otbcli_TrainImagesClassifier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-io.il  E:\Homework\RemoteSensing\RS0511\Ali_T_Clip.tif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-io.vd </a:t>
            </a:r>
            <a:r>
              <a:rPr lang="zh-TW" sz="1400"/>
              <a:t>E</a:t>
            </a:r>
            <a:r>
              <a:rPr lang="zh-TW" sz="1400"/>
              <a:t>:\Homework\RemoteSensing\RS0511\Orfeo\Sample\LandUse0525P_5p.shp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-sample.vfn gridcode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-io.out E:\Homework\RemoteSensing\RS0511\Orfeo\SVMClassification0527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otbcli_ImageClassifier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 -in  E:\Homework\RemoteSensing\RS0511\Ali_T_Clip.tif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 -model E:\Homework\RemoteSensing\RS0511\Orfeo\SVMClassification0527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 -out E:\Homework\RemoteSensing\RS0511\Orfeo\SVMClassification0527.tif</a:t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 Nearest Neighbor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4795175" y="445025"/>
            <a:ext cx="416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LibSVM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474837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60300" cy="332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375" y="1152475"/>
            <a:ext cx="4260300" cy="3321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碰到的問題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683075" y="1304875"/>
            <a:ext cx="82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雲 v.s </a:t>
            </a:r>
            <a:r>
              <a:rPr lang="zh-TW"/>
              <a:t>台灣特產 鐵皮屋頂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WMTS 利用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陰影區(地形改正、雲)</a:t>
            </a:r>
            <a:endParaRPr/>
          </a:p>
        </p:txBody>
      </p:sp>
      <p:cxnSp>
        <p:nvCxnSpPr>
          <p:cNvPr id="189" name="Google Shape;189;p28"/>
          <p:cNvCxnSpPr/>
          <p:nvPr/>
        </p:nvCxnSpPr>
        <p:spPr>
          <a:xfrm>
            <a:off x="1807175" y="1543050"/>
            <a:ext cx="973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雲 v.s 鐵皮屋頂</a:t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683075" y="1304875"/>
            <a:ext cx="82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98" y="1289125"/>
            <a:ext cx="7227704" cy="34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WMTS </a:t>
            </a:r>
            <a:r>
              <a:rPr lang="zh-TW"/>
              <a:t>擷取</a:t>
            </a:r>
            <a:endParaRPr/>
          </a:p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683075" y="1304875"/>
            <a:ext cx="82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50" y="1253625"/>
            <a:ext cx="4822200" cy="35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450" y="1304887"/>
            <a:ext cx="3901423" cy="159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4800" y="2898800"/>
            <a:ext cx="2647682" cy="18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HillShade (Sun Azimuth &amp; Altitude)</a:t>
            </a:r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683000" y="1290950"/>
            <a:ext cx="82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https://www.suncalc.org/#/23.8569,120.9198,10/2016.07.21/10:00/1/3</a:t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397" y="3085075"/>
            <a:ext cx="2730105" cy="196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650" y="1835025"/>
            <a:ext cx="5671749" cy="321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650" y="1835025"/>
            <a:ext cx="5671749" cy="32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3398" y="1724560"/>
            <a:ext cx="2730101" cy="1360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使用工具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zh-TW">
                <a:solidFill>
                  <a:schemeClr val="lt1"/>
                </a:solidFill>
              </a:rPr>
              <a:t>ArcGIS Pro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zh-TW">
                <a:solidFill>
                  <a:schemeClr val="lt1"/>
                </a:solidFill>
              </a:rPr>
              <a:t>QGIS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zh-TW">
                <a:solidFill>
                  <a:schemeClr val="lt1"/>
                </a:solidFill>
              </a:rPr>
              <a:t>MultiSpec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zh-TW">
                <a:solidFill>
                  <a:schemeClr val="lt1"/>
                </a:solidFill>
              </a:rPr>
              <a:t>SNAP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zh-TW">
                <a:solidFill>
                  <a:schemeClr val="lt1"/>
                </a:solidFill>
              </a:rPr>
              <a:t>EarthEngine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zh-TW">
                <a:solidFill>
                  <a:schemeClr val="lt1"/>
                </a:solidFill>
              </a:rPr>
              <a:t>Orfeo ToolBox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4795175" y="445025"/>
            <a:ext cx="416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</a:t>
            </a:r>
            <a:r>
              <a:rPr lang="zh-TW"/>
              <a:t>資料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474837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zh-TW">
                <a:solidFill>
                  <a:schemeClr val="lt1"/>
                </a:solidFill>
              </a:rPr>
              <a:t>EO-1 ALI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zh-TW" sz="1600">
                <a:solidFill>
                  <a:schemeClr val="lt1"/>
                </a:solidFill>
              </a:rPr>
              <a:t> EO1A1170442016203110K0</a:t>
            </a:r>
            <a:endParaRPr sz="16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zh-TW">
                <a:solidFill>
                  <a:schemeClr val="lt1"/>
                </a:solidFill>
              </a:rPr>
              <a:t>國土測繪中心 國土利用調查成果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zh-TW">
                <a:solidFill>
                  <a:schemeClr val="lt1"/>
                </a:solidFill>
              </a:rPr>
              <a:t>內政部30m DEM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OverPass Time</a:t>
            </a:r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683075" y="1304875"/>
            <a:ext cx="82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075" y="1304875"/>
            <a:ext cx="4508935" cy="25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326" y="1304875"/>
            <a:ext cx="3821475" cy="25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925" y="1588658"/>
            <a:ext cx="3915676" cy="314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925" y="1612112"/>
            <a:ext cx="3915676" cy="31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999" y="1612100"/>
            <a:ext cx="3915675" cy="310009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 to HillShade </a:t>
            </a:r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000" y="1603034"/>
            <a:ext cx="3915674" cy="3118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683075" y="1304875"/>
            <a:ext cx="82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50" y="1430300"/>
            <a:ext cx="4363125" cy="33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875" y="1430300"/>
            <a:ext cx="4363125" cy="337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683075" y="1304875"/>
            <a:ext cx="82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SRTM			Band4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y=-340.30943 + 0.71677 x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075" y="1304875"/>
            <a:ext cx="5402351" cy="18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075" y="3164800"/>
            <a:ext cx="5402350" cy="181704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5"/>
          <p:cNvSpPr txBox="1"/>
          <p:nvPr/>
        </p:nvSpPr>
        <p:spPr>
          <a:xfrm>
            <a:off x="6172200" y="2279825"/>
            <a:ext cx="278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SRTM	(Band11)	 Band4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y=-340.30943 + 0.71677 x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6172200" y="4105675"/>
            <a:ext cx="278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MOI(Band12)</a:t>
            </a:r>
            <a:r>
              <a:rPr lang="zh-TW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  Band4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 = -394.55559 + 0.80267 x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Topographic Correction</a:t>
            </a:r>
            <a:endParaRPr/>
          </a:p>
        </p:txBody>
      </p:sp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683075" y="1304875"/>
            <a:ext cx="82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25" y="1304875"/>
            <a:ext cx="7396283" cy="35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Geometric Correction</a:t>
            </a:r>
            <a:endParaRPr/>
          </a:p>
        </p:txBody>
      </p:sp>
      <p:sp>
        <p:nvSpPr>
          <p:cNvPr id="263" name="Google Shape;263;p37"/>
          <p:cNvSpPr txBox="1"/>
          <p:nvPr>
            <p:ph idx="1" type="body"/>
          </p:nvPr>
        </p:nvSpPr>
        <p:spPr>
          <a:xfrm>
            <a:off x="683075" y="1304875"/>
            <a:ext cx="82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7"/>
          <p:cNvPicPr preferRelativeResize="0"/>
          <p:nvPr/>
        </p:nvPicPr>
        <p:blipFill rotWithShape="1">
          <a:blip r:embed="rId3">
            <a:alphaModFix/>
          </a:blip>
          <a:srcRect b="1503" l="0" r="0" t="1503"/>
          <a:stretch/>
        </p:blipFill>
        <p:spPr>
          <a:xfrm>
            <a:off x="901277" y="1155312"/>
            <a:ext cx="7341458" cy="371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7"/>
          <p:cNvPicPr preferRelativeResize="0"/>
          <p:nvPr/>
        </p:nvPicPr>
        <p:blipFill rotWithShape="1">
          <a:blip r:embed="rId4">
            <a:alphaModFix/>
          </a:blip>
          <a:srcRect b="1625" l="0" r="0" t="1634"/>
          <a:stretch/>
        </p:blipFill>
        <p:spPr>
          <a:xfrm>
            <a:off x="901275" y="1155313"/>
            <a:ext cx="7341451" cy="371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 rotWithShape="1">
          <a:blip r:embed="rId5">
            <a:alphaModFix/>
          </a:blip>
          <a:srcRect b="1248" l="0" r="0" t="1248"/>
          <a:stretch/>
        </p:blipFill>
        <p:spPr>
          <a:xfrm>
            <a:off x="901283" y="1170125"/>
            <a:ext cx="7370742" cy="373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小結</a:t>
            </a:r>
            <a:endParaRPr/>
          </a:p>
        </p:txBody>
      </p:sp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683075" y="1304875"/>
            <a:ext cx="82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推薦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工具 - Orfeo ToolBox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分類演算法 - Support Vector Machine (正確性較高，但運算量較大)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			     -K Nearest Neighbor (折衷方案)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報告結束</a:t>
            </a:r>
            <a:endParaRPr/>
          </a:p>
        </p:txBody>
      </p:sp>
      <p:sp>
        <p:nvSpPr>
          <p:cNvPr id="278" name="Google Shape;278;p39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謝謝大家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ArcGIS Pro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683075" y="1304875"/>
            <a:ext cx="82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zh-TW">
                <a:solidFill>
                  <a:schemeClr val="lt1"/>
                </a:solidFill>
              </a:rPr>
              <a:t>水體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zh-TW">
                <a:solidFill>
                  <a:schemeClr val="lt1"/>
                </a:solidFill>
              </a:rPr>
              <a:t>雲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zh-TW">
                <a:solidFill>
                  <a:schemeClr val="lt1"/>
                </a:solidFill>
              </a:rPr>
              <a:t>森林(向陽)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zh-TW">
                <a:solidFill>
                  <a:schemeClr val="lt1"/>
                </a:solidFill>
              </a:rPr>
              <a:t>森林(背陽)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zh-TW">
                <a:solidFill>
                  <a:schemeClr val="lt1"/>
                </a:solidFill>
              </a:rPr>
              <a:t>草地</a:t>
            </a:r>
            <a:r>
              <a:rPr lang="zh-TW"/>
              <a:t>/農地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zh-TW">
                <a:solidFill>
                  <a:schemeClr val="lt1"/>
                </a:solidFill>
              </a:rPr>
              <a:t>建物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zh-TW">
                <a:solidFill>
                  <a:schemeClr val="lt1"/>
                </a:solidFill>
              </a:rPr>
              <a:t>裸地(浮覆地)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653" y="1170125"/>
            <a:ext cx="4358975" cy="33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Maximum Likelihood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4795175" y="445025"/>
            <a:ext cx="416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Random Tree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474837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60300" cy="32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375" y="1152475"/>
            <a:ext cx="4260300" cy="3263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Support Vector Machine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683075" y="1304875"/>
            <a:ext cx="82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075" y="1304875"/>
            <a:ext cx="4119274" cy="31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348" y="1291491"/>
            <a:ext cx="4119275" cy="318422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8420100" y="1838325"/>
            <a:ext cx="119100" cy="669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4281500" y="1838325"/>
            <a:ext cx="119100" cy="669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3805225" y="1771425"/>
            <a:ext cx="141300" cy="1005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7939100" y="1771400"/>
            <a:ext cx="119100" cy="1005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SNAP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683075" y="1304875"/>
            <a:ext cx="82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000" y="1304875"/>
            <a:ext cx="5613250" cy="31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5425" y="2184575"/>
            <a:ext cx="2196375" cy="16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6765463" y="3841575"/>
            <a:ext cx="21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KDTree KNN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MultiSpec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683075" y="1304875"/>
            <a:ext cx="82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050" y="1304875"/>
            <a:ext cx="5388451" cy="303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4">
            <a:alphaModFix/>
          </a:blip>
          <a:srcRect b="31510" l="29500" r="29451" t="7588"/>
          <a:stretch/>
        </p:blipFill>
        <p:spPr>
          <a:xfrm>
            <a:off x="6152500" y="1641075"/>
            <a:ext cx="2826125" cy="23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分類上色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683075" y="1304875"/>
            <a:ext cx="82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075" y="1359787"/>
            <a:ext cx="5878373" cy="330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1449" y="1359775"/>
            <a:ext cx="2320949" cy="18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1449" y="3169350"/>
            <a:ext cx="2320949" cy="180958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695075" y="1278925"/>
            <a:ext cx="2168700" cy="400200"/>
          </a:xfrm>
          <a:prstGeom prst="rect">
            <a:avLst/>
          </a:prstGeom>
          <a:solidFill>
            <a:srgbClr val="FFFFFF">
              <a:alpha val="458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Proxima Nova"/>
                <a:ea typeface="Proxima Nova"/>
                <a:cs typeface="Proxima Nova"/>
                <a:sym typeface="Proxima Nova"/>
              </a:rPr>
              <a:t>K Nearest Neighbor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683000" y="597425"/>
            <a:ext cx="82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683075" y="1304875"/>
            <a:ext cx="827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25" y="1314375"/>
            <a:ext cx="2908623" cy="226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6723" y="1314375"/>
            <a:ext cx="2908650" cy="226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5375" y="1304875"/>
            <a:ext cx="2932995" cy="228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